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Объём </a:t>
            </a:r>
            <a:r>
              <a:rPr lang="ru-RU" dirty="0"/>
              <a:t>аудитории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Объём аудитории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Жители, посетившие мероприятия проекта – 20 000 чел.</c:v>
                </c:pt>
                <c:pt idx="1">
                  <c:v>Жители города, участвующие в организации и проведений мероприятий – 500 чел.</c:v>
                </c:pt>
                <c:pt idx="2">
                  <c:v>Ветераны, для которых значима актуализация исторической роли Городского озера – до 12 000 чел.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20000</c:v>
                </c:pt>
                <c:pt idx="1">
                  <c:v>500</c:v>
                </c:pt>
                <c:pt idx="2">
                  <c:v>12000</c:v>
                </c:pt>
              </c:numCache>
            </c:numRef>
          </c:val>
        </c:ser>
        <c:dLbls/>
        <c:gapWidth val="219"/>
        <c:overlap val="-27"/>
        <c:axId val="76912896"/>
        <c:axId val="76918784"/>
      </c:barChart>
      <c:catAx>
        <c:axId val="7691289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918784"/>
        <c:crosses val="autoZero"/>
        <c:auto val="1"/>
        <c:lblAlgn val="ctr"/>
        <c:lblOffset val="100"/>
      </c:catAx>
      <c:valAx>
        <c:axId val="769187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91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2805F-F976-4912-91EB-5CEE453A4493}" type="doc">
      <dgm:prSet loTypeId="urn:microsoft.com/office/officeart/2005/8/layout/radial1" loCatId="cycl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0AEBCFEC-7453-4D8F-9D2D-61C6D491477E}">
      <dgm:prSet phldrT="[Текст]" custT="1"/>
      <dgm:spPr/>
      <dgm:t>
        <a:bodyPr/>
        <a:lstStyle/>
        <a:p>
          <a:r>
            <a:rPr lang="ru-RU" sz="2000" b="1" dirty="0" smtClean="0"/>
            <a:t>ОЗЕРО: ВОДА </a:t>
          </a:r>
          <a:br>
            <a:rPr lang="ru-RU" sz="2000" b="1" dirty="0" smtClean="0"/>
          </a:br>
          <a:r>
            <a:rPr lang="ru-RU" sz="2000" b="1" dirty="0" smtClean="0"/>
            <a:t>И ЛЁД</a:t>
          </a:r>
          <a:endParaRPr lang="ru-RU" sz="2000" b="1" dirty="0"/>
        </a:p>
      </dgm:t>
    </dgm:pt>
    <dgm:pt modelId="{FBB490FB-FF8E-48F2-A6C1-BFD47C9993F8}" type="parTrans" cxnId="{00EFF822-1FF5-4C0B-8940-551187C4F49D}">
      <dgm:prSet/>
      <dgm:spPr/>
      <dgm:t>
        <a:bodyPr/>
        <a:lstStyle/>
        <a:p>
          <a:endParaRPr lang="ru-RU"/>
        </a:p>
      </dgm:t>
    </dgm:pt>
    <dgm:pt modelId="{6AB4E3E1-6D15-4A52-810F-8CB9B50D9F27}" type="sibTrans" cxnId="{00EFF822-1FF5-4C0B-8940-551187C4F49D}">
      <dgm:prSet/>
      <dgm:spPr/>
      <dgm:t>
        <a:bodyPr/>
        <a:lstStyle/>
        <a:p>
          <a:endParaRPr lang="ru-RU"/>
        </a:p>
      </dgm:t>
    </dgm:pt>
    <dgm:pt modelId="{949289B3-1DCE-4D08-8330-31EEDC65774E}">
      <dgm:prSet phldrT="[Текст]"/>
      <dgm:spPr/>
      <dgm:t>
        <a:bodyPr/>
        <a:lstStyle/>
        <a:p>
          <a:r>
            <a:rPr lang="ru-RU" dirty="0" smtClean="0"/>
            <a:t>Особое значение озера для городского </a:t>
          </a:r>
          <a:r>
            <a:rPr lang="ru-RU" dirty="0" smtClean="0"/>
            <a:t>сообщества</a:t>
          </a:r>
          <a:endParaRPr lang="ru-RU" dirty="0"/>
        </a:p>
      </dgm:t>
    </dgm:pt>
    <dgm:pt modelId="{87E09387-2556-4457-B817-E8F23B62CB50}" type="parTrans" cxnId="{D3AC1DB3-C283-4CC2-AA61-E7A6A921A4F9}">
      <dgm:prSet/>
      <dgm:spPr/>
      <dgm:t>
        <a:bodyPr/>
        <a:lstStyle/>
        <a:p>
          <a:endParaRPr lang="ru-RU"/>
        </a:p>
      </dgm:t>
    </dgm:pt>
    <dgm:pt modelId="{BC02EA2C-39ED-4408-9348-E3092FC79585}" type="sibTrans" cxnId="{D3AC1DB3-C283-4CC2-AA61-E7A6A921A4F9}">
      <dgm:prSet/>
      <dgm:spPr/>
      <dgm:t>
        <a:bodyPr/>
        <a:lstStyle/>
        <a:p>
          <a:endParaRPr lang="ru-RU"/>
        </a:p>
      </dgm:t>
    </dgm:pt>
    <dgm:pt modelId="{1CB826BF-B376-456F-88B6-4D0F33DD53D3}">
      <dgm:prSet phldrT="[Текст]"/>
      <dgm:spPr/>
      <dgm:t>
        <a:bodyPr/>
        <a:lstStyle/>
        <a:p>
          <a:r>
            <a:rPr lang="ru-RU" dirty="0" smtClean="0"/>
            <a:t>Традиции проведения культурных и спортивных </a:t>
          </a:r>
          <a:r>
            <a:rPr lang="ru-RU" dirty="0" smtClean="0"/>
            <a:t>мероприятий</a:t>
          </a:r>
          <a:endParaRPr lang="ru-RU" dirty="0"/>
        </a:p>
      </dgm:t>
    </dgm:pt>
    <dgm:pt modelId="{BE79FA1E-5496-41AD-B71C-99F4AB0A2426}" type="parTrans" cxnId="{649998CE-4640-46BD-AFC2-58389F56A7AD}">
      <dgm:prSet/>
      <dgm:spPr/>
      <dgm:t>
        <a:bodyPr/>
        <a:lstStyle/>
        <a:p>
          <a:endParaRPr lang="ru-RU"/>
        </a:p>
      </dgm:t>
    </dgm:pt>
    <dgm:pt modelId="{EA0C5B3C-023C-4210-9C24-C84CC21E1124}" type="sibTrans" cxnId="{649998CE-4640-46BD-AFC2-58389F56A7AD}">
      <dgm:prSet/>
      <dgm:spPr/>
      <dgm:t>
        <a:bodyPr/>
        <a:lstStyle/>
        <a:p>
          <a:endParaRPr lang="ru-RU"/>
        </a:p>
      </dgm:t>
    </dgm:pt>
    <dgm:pt modelId="{64A6CA79-A74C-491C-8A4D-A7D0EF955C80}">
      <dgm:prSet phldrT="[Текст]"/>
      <dgm:spPr/>
      <dgm:t>
        <a:bodyPr/>
        <a:lstStyle/>
        <a:p>
          <a:r>
            <a:rPr lang="ru-RU" dirty="0" smtClean="0"/>
            <a:t>Поддержка </a:t>
          </a:r>
          <a:r>
            <a:rPr lang="ru-RU" dirty="0" smtClean="0"/>
            <a:t>горожан</a:t>
          </a:r>
          <a:endParaRPr lang="ru-RU" dirty="0"/>
        </a:p>
      </dgm:t>
    </dgm:pt>
    <dgm:pt modelId="{74D3B847-8DCE-4092-A8EC-19B7531CC780}" type="parTrans" cxnId="{06893D01-6AD5-4A6F-B932-FC67F2957F74}">
      <dgm:prSet/>
      <dgm:spPr/>
      <dgm:t>
        <a:bodyPr/>
        <a:lstStyle/>
        <a:p>
          <a:endParaRPr lang="ru-RU"/>
        </a:p>
      </dgm:t>
    </dgm:pt>
    <dgm:pt modelId="{65EC17E7-F7A0-4298-9240-9167857352CA}" type="sibTrans" cxnId="{06893D01-6AD5-4A6F-B932-FC67F2957F74}">
      <dgm:prSet/>
      <dgm:spPr/>
      <dgm:t>
        <a:bodyPr/>
        <a:lstStyle/>
        <a:p>
          <a:endParaRPr lang="ru-RU"/>
        </a:p>
      </dgm:t>
    </dgm:pt>
    <dgm:pt modelId="{2EA09099-3107-4418-B6EC-E85CAFACACA7}">
      <dgm:prSet phldrT="[Текст]"/>
      <dgm:spPr/>
      <dgm:t>
        <a:bodyPr/>
        <a:lstStyle/>
        <a:p>
          <a:r>
            <a:rPr lang="ru-RU" dirty="0" smtClean="0"/>
            <a:t>Поддержка ФГУП «ГХК» и АО «ИСС</a:t>
          </a:r>
          <a:r>
            <a:rPr lang="ru-RU" dirty="0" smtClean="0"/>
            <a:t>»</a:t>
          </a:r>
          <a:endParaRPr lang="ru-RU" dirty="0"/>
        </a:p>
      </dgm:t>
    </dgm:pt>
    <dgm:pt modelId="{682FA6AC-879B-4D83-9A33-9B21A1C9EA5C}" type="parTrans" cxnId="{6CD9A16A-1B7A-4F33-9D68-98A5B1CB4FAD}">
      <dgm:prSet/>
      <dgm:spPr/>
      <dgm:t>
        <a:bodyPr/>
        <a:lstStyle/>
        <a:p>
          <a:endParaRPr lang="ru-RU"/>
        </a:p>
      </dgm:t>
    </dgm:pt>
    <dgm:pt modelId="{43EEAE92-CDE6-46A9-AEBE-0E2AA14A9B5F}" type="sibTrans" cxnId="{6CD9A16A-1B7A-4F33-9D68-98A5B1CB4FAD}">
      <dgm:prSet/>
      <dgm:spPr/>
      <dgm:t>
        <a:bodyPr/>
        <a:lstStyle/>
        <a:p>
          <a:endParaRPr lang="ru-RU"/>
        </a:p>
      </dgm:t>
    </dgm:pt>
    <dgm:pt modelId="{B99EEAA7-5389-44B8-86FF-15F2BA73BB61}">
      <dgm:prSet phldrT="[Текст]" phldr="1"/>
      <dgm:spPr/>
      <dgm:t>
        <a:bodyPr/>
        <a:lstStyle/>
        <a:p>
          <a:endParaRPr lang="ru-RU" dirty="0"/>
        </a:p>
      </dgm:t>
    </dgm:pt>
    <dgm:pt modelId="{559E396A-DACD-4061-8738-42FF4D1DD29F}" type="parTrans" cxnId="{323B663B-EF39-43DA-B52B-2FCF889CB563}">
      <dgm:prSet/>
      <dgm:spPr/>
      <dgm:t>
        <a:bodyPr/>
        <a:lstStyle/>
        <a:p>
          <a:endParaRPr lang="ru-RU"/>
        </a:p>
      </dgm:t>
    </dgm:pt>
    <dgm:pt modelId="{535AA924-348D-4B24-9B75-5A16FEDC79BD}" type="sibTrans" cxnId="{323B663B-EF39-43DA-B52B-2FCF889CB563}">
      <dgm:prSet/>
      <dgm:spPr/>
      <dgm:t>
        <a:bodyPr/>
        <a:lstStyle/>
        <a:p>
          <a:endParaRPr lang="ru-RU"/>
        </a:p>
      </dgm:t>
    </dgm:pt>
    <dgm:pt modelId="{9EC7867E-D549-4B72-BB08-57987BD7F749}">
      <dgm:prSet phldrT="[Текст]"/>
      <dgm:spPr/>
      <dgm:t>
        <a:bodyPr/>
        <a:lstStyle/>
        <a:p>
          <a:r>
            <a:rPr lang="ru-RU" dirty="0" smtClean="0"/>
            <a:t>Проект интегрирует действующие </a:t>
          </a:r>
          <a:r>
            <a:rPr lang="ru-RU" dirty="0" smtClean="0"/>
            <a:t>программы</a:t>
          </a:r>
          <a:endParaRPr lang="ru-RU" dirty="0"/>
        </a:p>
      </dgm:t>
    </dgm:pt>
    <dgm:pt modelId="{3C5F8C31-4251-4245-ABE5-E89D76A668C2}" type="parTrans" cxnId="{FED459E2-4F6E-4F46-ABD6-A08A68FCF23C}">
      <dgm:prSet/>
      <dgm:spPr/>
      <dgm:t>
        <a:bodyPr/>
        <a:lstStyle/>
        <a:p>
          <a:endParaRPr lang="ru-RU"/>
        </a:p>
      </dgm:t>
    </dgm:pt>
    <dgm:pt modelId="{2A170BC4-FA98-4DF8-A812-9E33477BF415}" type="sibTrans" cxnId="{FED459E2-4F6E-4F46-ABD6-A08A68FCF23C}">
      <dgm:prSet/>
      <dgm:spPr/>
      <dgm:t>
        <a:bodyPr/>
        <a:lstStyle/>
        <a:p>
          <a:endParaRPr lang="ru-RU"/>
        </a:p>
      </dgm:t>
    </dgm:pt>
    <dgm:pt modelId="{B35FB5E3-C9FE-4FDD-B290-4AB9652DC2EE}" type="pres">
      <dgm:prSet presAssocID="{6BA2805F-F976-4912-91EB-5CEE453A44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B8F8-950F-4C81-924E-B784D8BE3558}" type="pres">
      <dgm:prSet presAssocID="{0AEBCFEC-7453-4D8F-9D2D-61C6D491477E}" presName="centerShape" presStyleLbl="node0" presStyleIdx="0" presStyleCnt="1"/>
      <dgm:spPr/>
      <dgm:t>
        <a:bodyPr/>
        <a:lstStyle/>
        <a:p>
          <a:endParaRPr lang="ru-RU"/>
        </a:p>
      </dgm:t>
    </dgm:pt>
    <dgm:pt modelId="{CFCF0E61-7AB0-4CE9-B4CB-CFC77A1C693B}" type="pres">
      <dgm:prSet presAssocID="{87E09387-2556-4457-B817-E8F23B62CB50}" presName="Name9" presStyleLbl="parChTrans1D2" presStyleIdx="0" presStyleCnt="5"/>
      <dgm:spPr/>
      <dgm:t>
        <a:bodyPr/>
        <a:lstStyle/>
        <a:p>
          <a:endParaRPr lang="ru-RU"/>
        </a:p>
      </dgm:t>
    </dgm:pt>
    <dgm:pt modelId="{AF99A2F0-19ED-4D05-B697-F8615383EE28}" type="pres">
      <dgm:prSet presAssocID="{87E09387-2556-4457-B817-E8F23B62CB50}" presName="connTx" presStyleLbl="parChTrans1D2" presStyleIdx="0" presStyleCnt="5"/>
      <dgm:spPr/>
      <dgm:t>
        <a:bodyPr/>
        <a:lstStyle/>
        <a:p>
          <a:endParaRPr lang="ru-RU"/>
        </a:p>
      </dgm:t>
    </dgm:pt>
    <dgm:pt modelId="{B1984BF7-AF5F-4C2D-80D3-FD15ABC635EB}" type="pres">
      <dgm:prSet presAssocID="{949289B3-1DCE-4D08-8330-31EEDC65774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70BD4-BFDD-4E81-95BC-C20F10842242}" type="pres">
      <dgm:prSet presAssocID="{BE79FA1E-5496-41AD-B71C-99F4AB0A2426}" presName="Name9" presStyleLbl="parChTrans1D2" presStyleIdx="1" presStyleCnt="5"/>
      <dgm:spPr/>
      <dgm:t>
        <a:bodyPr/>
        <a:lstStyle/>
        <a:p>
          <a:endParaRPr lang="ru-RU"/>
        </a:p>
      </dgm:t>
    </dgm:pt>
    <dgm:pt modelId="{E9410897-8572-450E-BF2C-6FA296E7650C}" type="pres">
      <dgm:prSet presAssocID="{BE79FA1E-5496-41AD-B71C-99F4AB0A2426}" presName="connTx" presStyleLbl="parChTrans1D2" presStyleIdx="1" presStyleCnt="5"/>
      <dgm:spPr/>
      <dgm:t>
        <a:bodyPr/>
        <a:lstStyle/>
        <a:p>
          <a:endParaRPr lang="ru-RU"/>
        </a:p>
      </dgm:t>
    </dgm:pt>
    <dgm:pt modelId="{F00472B0-5B84-418F-A0CD-93A6AFB3B189}" type="pres">
      <dgm:prSet presAssocID="{1CB826BF-B376-456F-88B6-4D0F33DD53D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A72DA-3888-462F-9B27-F1AD21C433AC}" type="pres">
      <dgm:prSet presAssocID="{74D3B847-8DCE-4092-A8EC-19B7531CC780}" presName="Name9" presStyleLbl="parChTrans1D2" presStyleIdx="2" presStyleCnt="5"/>
      <dgm:spPr/>
      <dgm:t>
        <a:bodyPr/>
        <a:lstStyle/>
        <a:p>
          <a:endParaRPr lang="ru-RU"/>
        </a:p>
      </dgm:t>
    </dgm:pt>
    <dgm:pt modelId="{CD80C979-7C67-4451-B4F0-3D47DEAF31E0}" type="pres">
      <dgm:prSet presAssocID="{74D3B847-8DCE-4092-A8EC-19B7531CC78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9CCAC64A-9426-47F6-B5C9-AC042AADC175}" type="pres">
      <dgm:prSet presAssocID="{64A6CA79-A74C-491C-8A4D-A7D0EF955C8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D5040-8BB9-4C37-B0B6-724BDE9B1873}" type="pres">
      <dgm:prSet presAssocID="{682FA6AC-879B-4D83-9A33-9B21A1C9EA5C}" presName="Name9" presStyleLbl="parChTrans1D2" presStyleIdx="3" presStyleCnt="5"/>
      <dgm:spPr/>
      <dgm:t>
        <a:bodyPr/>
        <a:lstStyle/>
        <a:p>
          <a:endParaRPr lang="ru-RU"/>
        </a:p>
      </dgm:t>
    </dgm:pt>
    <dgm:pt modelId="{3979E1A3-1180-43B2-AFEB-E457A1F75C63}" type="pres">
      <dgm:prSet presAssocID="{682FA6AC-879B-4D83-9A33-9B21A1C9EA5C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4ABBBB3-D8AF-409D-8063-62C7C315A575}" type="pres">
      <dgm:prSet presAssocID="{2EA09099-3107-4418-B6EC-E85CAFACAC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669E1-7939-4905-BCED-C8209F796E58}" type="pres">
      <dgm:prSet presAssocID="{3C5F8C31-4251-4245-ABE5-E89D76A668C2}" presName="Name9" presStyleLbl="parChTrans1D2" presStyleIdx="4" presStyleCnt="5"/>
      <dgm:spPr/>
      <dgm:t>
        <a:bodyPr/>
        <a:lstStyle/>
        <a:p>
          <a:endParaRPr lang="ru-RU"/>
        </a:p>
      </dgm:t>
    </dgm:pt>
    <dgm:pt modelId="{1E2DF63E-BB2F-4C9F-93F5-9F89A50FE7E0}" type="pres">
      <dgm:prSet presAssocID="{3C5F8C31-4251-4245-ABE5-E89D76A668C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3B846FC2-081B-427F-8EBD-1DBDF1308244}" type="pres">
      <dgm:prSet presAssocID="{9EC7867E-D549-4B72-BB08-57987BD7F74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411378-97FC-4601-AA5E-8435FEB13E51}" type="presOf" srcId="{74D3B847-8DCE-4092-A8EC-19B7531CC780}" destId="{CD80C979-7C67-4451-B4F0-3D47DEAF31E0}" srcOrd="1" destOrd="0" presId="urn:microsoft.com/office/officeart/2005/8/layout/radial1"/>
    <dgm:cxn modelId="{7577B33E-B9DD-4CC6-96A9-323AD4AB3C22}" type="presOf" srcId="{64A6CA79-A74C-491C-8A4D-A7D0EF955C80}" destId="{9CCAC64A-9426-47F6-B5C9-AC042AADC175}" srcOrd="0" destOrd="0" presId="urn:microsoft.com/office/officeart/2005/8/layout/radial1"/>
    <dgm:cxn modelId="{4794BB4E-2B52-40DD-B89B-3458155D8FF1}" type="presOf" srcId="{3C5F8C31-4251-4245-ABE5-E89D76A668C2}" destId="{1E2DF63E-BB2F-4C9F-93F5-9F89A50FE7E0}" srcOrd="1" destOrd="0" presId="urn:microsoft.com/office/officeart/2005/8/layout/radial1"/>
    <dgm:cxn modelId="{7FED9653-AC3A-4BFC-8467-6AA0B889F44A}" type="presOf" srcId="{BE79FA1E-5496-41AD-B71C-99F4AB0A2426}" destId="{E9410897-8572-450E-BF2C-6FA296E7650C}" srcOrd="1" destOrd="0" presId="urn:microsoft.com/office/officeart/2005/8/layout/radial1"/>
    <dgm:cxn modelId="{00EFF822-1FF5-4C0B-8940-551187C4F49D}" srcId="{6BA2805F-F976-4912-91EB-5CEE453A4493}" destId="{0AEBCFEC-7453-4D8F-9D2D-61C6D491477E}" srcOrd="0" destOrd="0" parTransId="{FBB490FB-FF8E-48F2-A6C1-BFD47C9993F8}" sibTransId="{6AB4E3E1-6D15-4A52-810F-8CB9B50D9F27}"/>
    <dgm:cxn modelId="{6CD9A16A-1B7A-4F33-9D68-98A5B1CB4FAD}" srcId="{0AEBCFEC-7453-4D8F-9D2D-61C6D491477E}" destId="{2EA09099-3107-4418-B6EC-E85CAFACACA7}" srcOrd="3" destOrd="0" parTransId="{682FA6AC-879B-4D83-9A33-9B21A1C9EA5C}" sibTransId="{43EEAE92-CDE6-46A9-AEBE-0E2AA14A9B5F}"/>
    <dgm:cxn modelId="{649998CE-4640-46BD-AFC2-58389F56A7AD}" srcId="{0AEBCFEC-7453-4D8F-9D2D-61C6D491477E}" destId="{1CB826BF-B376-456F-88B6-4D0F33DD53D3}" srcOrd="1" destOrd="0" parTransId="{BE79FA1E-5496-41AD-B71C-99F4AB0A2426}" sibTransId="{EA0C5B3C-023C-4210-9C24-C84CC21E1124}"/>
    <dgm:cxn modelId="{3CC1546D-A8A4-49A8-ACD6-E9B91B16B07D}" type="presOf" srcId="{3C5F8C31-4251-4245-ABE5-E89D76A668C2}" destId="{088669E1-7939-4905-BCED-C8209F796E58}" srcOrd="0" destOrd="0" presId="urn:microsoft.com/office/officeart/2005/8/layout/radial1"/>
    <dgm:cxn modelId="{D3AC1DB3-C283-4CC2-AA61-E7A6A921A4F9}" srcId="{0AEBCFEC-7453-4D8F-9D2D-61C6D491477E}" destId="{949289B3-1DCE-4D08-8330-31EEDC65774E}" srcOrd="0" destOrd="0" parTransId="{87E09387-2556-4457-B817-E8F23B62CB50}" sibTransId="{BC02EA2C-39ED-4408-9348-E3092FC79585}"/>
    <dgm:cxn modelId="{CD40005C-C2A9-4BB2-8171-077041458FAB}" type="presOf" srcId="{9EC7867E-D549-4B72-BB08-57987BD7F749}" destId="{3B846FC2-081B-427F-8EBD-1DBDF1308244}" srcOrd="0" destOrd="0" presId="urn:microsoft.com/office/officeart/2005/8/layout/radial1"/>
    <dgm:cxn modelId="{FDEF55CD-2549-4B6A-90EE-22E5FDA34387}" type="presOf" srcId="{682FA6AC-879B-4D83-9A33-9B21A1C9EA5C}" destId="{3979E1A3-1180-43B2-AFEB-E457A1F75C63}" srcOrd="1" destOrd="0" presId="urn:microsoft.com/office/officeart/2005/8/layout/radial1"/>
    <dgm:cxn modelId="{06893D01-6AD5-4A6F-B932-FC67F2957F74}" srcId="{0AEBCFEC-7453-4D8F-9D2D-61C6D491477E}" destId="{64A6CA79-A74C-491C-8A4D-A7D0EF955C80}" srcOrd="2" destOrd="0" parTransId="{74D3B847-8DCE-4092-A8EC-19B7531CC780}" sibTransId="{65EC17E7-F7A0-4298-9240-9167857352CA}"/>
    <dgm:cxn modelId="{42C4E170-CE74-4AA6-A62E-D55ADF413BE3}" type="presOf" srcId="{2EA09099-3107-4418-B6EC-E85CAFACACA7}" destId="{64ABBBB3-D8AF-409D-8063-62C7C315A575}" srcOrd="0" destOrd="0" presId="urn:microsoft.com/office/officeart/2005/8/layout/radial1"/>
    <dgm:cxn modelId="{FED459E2-4F6E-4F46-ABD6-A08A68FCF23C}" srcId="{0AEBCFEC-7453-4D8F-9D2D-61C6D491477E}" destId="{9EC7867E-D549-4B72-BB08-57987BD7F749}" srcOrd="4" destOrd="0" parTransId="{3C5F8C31-4251-4245-ABE5-E89D76A668C2}" sibTransId="{2A170BC4-FA98-4DF8-A812-9E33477BF415}"/>
    <dgm:cxn modelId="{057D8DFF-4517-4C97-8904-6C6F32A6A1FF}" type="presOf" srcId="{87E09387-2556-4457-B817-E8F23B62CB50}" destId="{CFCF0E61-7AB0-4CE9-B4CB-CFC77A1C693B}" srcOrd="0" destOrd="0" presId="urn:microsoft.com/office/officeart/2005/8/layout/radial1"/>
    <dgm:cxn modelId="{E7D83B57-418F-405C-961D-CE00C9905D15}" type="presOf" srcId="{BE79FA1E-5496-41AD-B71C-99F4AB0A2426}" destId="{78F70BD4-BFDD-4E81-95BC-C20F10842242}" srcOrd="0" destOrd="0" presId="urn:microsoft.com/office/officeart/2005/8/layout/radial1"/>
    <dgm:cxn modelId="{C8F9A881-4110-4D8C-BC1F-C646F657197D}" type="presOf" srcId="{949289B3-1DCE-4D08-8330-31EEDC65774E}" destId="{B1984BF7-AF5F-4C2D-80D3-FD15ABC635EB}" srcOrd="0" destOrd="0" presId="urn:microsoft.com/office/officeart/2005/8/layout/radial1"/>
    <dgm:cxn modelId="{5A03E627-673D-4AA4-AD12-E41DE7D51CF7}" type="presOf" srcId="{0AEBCFEC-7453-4D8F-9D2D-61C6D491477E}" destId="{5BA5B8F8-950F-4C81-924E-B784D8BE3558}" srcOrd="0" destOrd="0" presId="urn:microsoft.com/office/officeart/2005/8/layout/radial1"/>
    <dgm:cxn modelId="{838352F1-2A1B-4A00-928C-9A2C8032FBC4}" type="presOf" srcId="{87E09387-2556-4457-B817-E8F23B62CB50}" destId="{AF99A2F0-19ED-4D05-B697-F8615383EE28}" srcOrd="1" destOrd="0" presId="urn:microsoft.com/office/officeart/2005/8/layout/radial1"/>
    <dgm:cxn modelId="{DD7FDBAC-571E-48BC-89E5-BE34E89BC7DA}" type="presOf" srcId="{6BA2805F-F976-4912-91EB-5CEE453A4493}" destId="{B35FB5E3-C9FE-4FDD-B290-4AB9652DC2EE}" srcOrd="0" destOrd="0" presId="urn:microsoft.com/office/officeart/2005/8/layout/radial1"/>
    <dgm:cxn modelId="{0D3BDC53-C62D-4B4E-9EA5-D35BA0211482}" type="presOf" srcId="{682FA6AC-879B-4D83-9A33-9B21A1C9EA5C}" destId="{D0BD5040-8BB9-4C37-B0B6-724BDE9B1873}" srcOrd="0" destOrd="0" presId="urn:microsoft.com/office/officeart/2005/8/layout/radial1"/>
    <dgm:cxn modelId="{323B663B-EF39-43DA-B52B-2FCF889CB563}" srcId="{6BA2805F-F976-4912-91EB-5CEE453A4493}" destId="{B99EEAA7-5389-44B8-86FF-15F2BA73BB61}" srcOrd="1" destOrd="0" parTransId="{559E396A-DACD-4061-8738-42FF4D1DD29F}" sibTransId="{535AA924-348D-4B24-9B75-5A16FEDC79BD}"/>
    <dgm:cxn modelId="{EEACF87A-3FF2-4727-B4F5-669AF4E79680}" type="presOf" srcId="{1CB826BF-B376-456F-88B6-4D0F33DD53D3}" destId="{F00472B0-5B84-418F-A0CD-93A6AFB3B189}" srcOrd="0" destOrd="0" presId="urn:microsoft.com/office/officeart/2005/8/layout/radial1"/>
    <dgm:cxn modelId="{C92BC114-215E-4B10-834F-47684581E134}" type="presOf" srcId="{74D3B847-8DCE-4092-A8EC-19B7531CC780}" destId="{BAEA72DA-3888-462F-9B27-F1AD21C433AC}" srcOrd="0" destOrd="0" presId="urn:microsoft.com/office/officeart/2005/8/layout/radial1"/>
    <dgm:cxn modelId="{79BA2D65-0D36-43C0-87F5-5BC5C3845B11}" type="presParOf" srcId="{B35FB5E3-C9FE-4FDD-B290-4AB9652DC2EE}" destId="{5BA5B8F8-950F-4C81-924E-B784D8BE3558}" srcOrd="0" destOrd="0" presId="urn:microsoft.com/office/officeart/2005/8/layout/radial1"/>
    <dgm:cxn modelId="{77E42D5E-FFC3-476B-A37E-D1D848A15040}" type="presParOf" srcId="{B35FB5E3-C9FE-4FDD-B290-4AB9652DC2EE}" destId="{CFCF0E61-7AB0-4CE9-B4CB-CFC77A1C693B}" srcOrd="1" destOrd="0" presId="urn:microsoft.com/office/officeart/2005/8/layout/radial1"/>
    <dgm:cxn modelId="{7E91F277-C8E9-419B-8B41-BBDB2BA4DB3B}" type="presParOf" srcId="{CFCF0E61-7AB0-4CE9-B4CB-CFC77A1C693B}" destId="{AF99A2F0-19ED-4D05-B697-F8615383EE28}" srcOrd="0" destOrd="0" presId="urn:microsoft.com/office/officeart/2005/8/layout/radial1"/>
    <dgm:cxn modelId="{E0E4E4DA-A245-435E-9BFA-1F14C51FED5A}" type="presParOf" srcId="{B35FB5E3-C9FE-4FDD-B290-4AB9652DC2EE}" destId="{B1984BF7-AF5F-4C2D-80D3-FD15ABC635EB}" srcOrd="2" destOrd="0" presId="urn:microsoft.com/office/officeart/2005/8/layout/radial1"/>
    <dgm:cxn modelId="{A40A9B91-FAA9-482F-90F7-0705EF4EB04C}" type="presParOf" srcId="{B35FB5E3-C9FE-4FDD-B290-4AB9652DC2EE}" destId="{78F70BD4-BFDD-4E81-95BC-C20F10842242}" srcOrd="3" destOrd="0" presId="urn:microsoft.com/office/officeart/2005/8/layout/radial1"/>
    <dgm:cxn modelId="{EF76AE41-A84E-4642-A636-51F3CE96B5E5}" type="presParOf" srcId="{78F70BD4-BFDD-4E81-95BC-C20F10842242}" destId="{E9410897-8572-450E-BF2C-6FA296E7650C}" srcOrd="0" destOrd="0" presId="urn:microsoft.com/office/officeart/2005/8/layout/radial1"/>
    <dgm:cxn modelId="{19E47BF0-0C78-4E23-8E39-F59C491FFC44}" type="presParOf" srcId="{B35FB5E3-C9FE-4FDD-B290-4AB9652DC2EE}" destId="{F00472B0-5B84-418F-A0CD-93A6AFB3B189}" srcOrd="4" destOrd="0" presId="urn:microsoft.com/office/officeart/2005/8/layout/radial1"/>
    <dgm:cxn modelId="{44034E8D-6C82-4BC5-981C-325E1B62D37C}" type="presParOf" srcId="{B35FB5E3-C9FE-4FDD-B290-4AB9652DC2EE}" destId="{BAEA72DA-3888-462F-9B27-F1AD21C433AC}" srcOrd="5" destOrd="0" presId="urn:microsoft.com/office/officeart/2005/8/layout/radial1"/>
    <dgm:cxn modelId="{EC2E70BF-3EFA-40F3-955E-87DD07A5C9B5}" type="presParOf" srcId="{BAEA72DA-3888-462F-9B27-F1AD21C433AC}" destId="{CD80C979-7C67-4451-B4F0-3D47DEAF31E0}" srcOrd="0" destOrd="0" presId="urn:microsoft.com/office/officeart/2005/8/layout/radial1"/>
    <dgm:cxn modelId="{7E9DF41B-8B60-475B-B959-AD83BBF76AB6}" type="presParOf" srcId="{B35FB5E3-C9FE-4FDD-B290-4AB9652DC2EE}" destId="{9CCAC64A-9426-47F6-B5C9-AC042AADC175}" srcOrd="6" destOrd="0" presId="urn:microsoft.com/office/officeart/2005/8/layout/radial1"/>
    <dgm:cxn modelId="{A82F396C-6212-4E9C-A10D-EFD8608C609F}" type="presParOf" srcId="{B35FB5E3-C9FE-4FDD-B290-4AB9652DC2EE}" destId="{D0BD5040-8BB9-4C37-B0B6-724BDE9B1873}" srcOrd="7" destOrd="0" presId="urn:microsoft.com/office/officeart/2005/8/layout/radial1"/>
    <dgm:cxn modelId="{964652C6-9EA0-4960-A845-35064CBA073B}" type="presParOf" srcId="{D0BD5040-8BB9-4C37-B0B6-724BDE9B1873}" destId="{3979E1A3-1180-43B2-AFEB-E457A1F75C63}" srcOrd="0" destOrd="0" presId="urn:microsoft.com/office/officeart/2005/8/layout/radial1"/>
    <dgm:cxn modelId="{BEF976EB-E2CD-4A6F-A4AF-C84BE33812BE}" type="presParOf" srcId="{B35FB5E3-C9FE-4FDD-B290-4AB9652DC2EE}" destId="{64ABBBB3-D8AF-409D-8063-62C7C315A575}" srcOrd="8" destOrd="0" presId="urn:microsoft.com/office/officeart/2005/8/layout/radial1"/>
    <dgm:cxn modelId="{69098221-1A26-4A9D-8A73-900057430988}" type="presParOf" srcId="{B35FB5E3-C9FE-4FDD-B290-4AB9652DC2EE}" destId="{088669E1-7939-4905-BCED-C8209F796E58}" srcOrd="9" destOrd="0" presId="urn:microsoft.com/office/officeart/2005/8/layout/radial1"/>
    <dgm:cxn modelId="{E74676EE-95D6-4F01-9578-37F40097C3E5}" type="presParOf" srcId="{088669E1-7939-4905-BCED-C8209F796E58}" destId="{1E2DF63E-BB2F-4C9F-93F5-9F89A50FE7E0}" srcOrd="0" destOrd="0" presId="urn:microsoft.com/office/officeart/2005/8/layout/radial1"/>
    <dgm:cxn modelId="{E0BA2011-3B68-469E-9631-D38BE11D542B}" type="presParOf" srcId="{B35FB5E3-C9FE-4FDD-B290-4AB9652DC2EE}" destId="{3B846FC2-081B-427F-8EBD-1DBDF130824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B8F8-950F-4C81-924E-B784D8BE3558}">
      <dsp:nvSpPr>
        <dsp:cNvPr id="0" name=""/>
        <dsp:cNvSpPr/>
      </dsp:nvSpPr>
      <dsp:spPr>
        <a:xfrm>
          <a:off x="2900076" y="1991381"/>
          <a:ext cx="1515047" cy="1515047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ОЗЕРО: ВОДА </a:t>
          </a:r>
          <a:br>
            <a:rPr lang="ru-RU" sz="2000" b="1" kern="1200" dirty="0" smtClean="0"/>
          </a:br>
          <a:r>
            <a:rPr lang="ru-RU" sz="2000" b="1" kern="1200" dirty="0" smtClean="0"/>
            <a:t>И ЛЁД</a:t>
          </a:r>
          <a:endParaRPr lang="ru-RU" sz="2000" b="1" kern="1200" dirty="0"/>
        </a:p>
      </dsp:txBody>
      <dsp:txXfrm>
        <a:off x="2900076" y="1991381"/>
        <a:ext cx="1515047" cy="1515047"/>
      </dsp:txXfrm>
    </dsp:sp>
    <dsp:sp modelId="{CFCF0E61-7AB0-4CE9-B4CB-CFC77A1C693B}">
      <dsp:nvSpPr>
        <dsp:cNvPr id="0" name=""/>
        <dsp:cNvSpPr/>
      </dsp:nvSpPr>
      <dsp:spPr>
        <a:xfrm rot="16200000">
          <a:off x="3429344" y="1744485"/>
          <a:ext cx="456511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8639"/>
              </a:moveTo>
              <a:lnTo>
                <a:pt x="456511" y="18639"/>
              </a:lnTo>
            </a:path>
          </a:pathLst>
        </a:custGeom>
        <a:noFill/>
        <a:ln w="10795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3646187" y="1751712"/>
        <a:ext cx="22825" cy="22825"/>
      </dsp:txXfrm>
    </dsp:sp>
    <dsp:sp modelId="{B1984BF7-AF5F-4C2D-80D3-FD15ABC635EB}">
      <dsp:nvSpPr>
        <dsp:cNvPr id="0" name=""/>
        <dsp:cNvSpPr/>
      </dsp:nvSpPr>
      <dsp:spPr>
        <a:xfrm>
          <a:off x="2900076" y="19822"/>
          <a:ext cx="1515047" cy="1515047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Особое значение озера для городского </a:t>
          </a:r>
          <a:r>
            <a:rPr lang="ru-RU" sz="1300" kern="1200" dirty="0" smtClean="0"/>
            <a:t>сообщества</a:t>
          </a:r>
          <a:endParaRPr lang="ru-RU" sz="1300" kern="1200" dirty="0"/>
        </a:p>
      </dsp:txBody>
      <dsp:txXfrm>
        <a:off x="2900076" y="19822"/>
        <a:ext cx="1515047" cy="1515047"/>
      </dsp:txXfrm>
    </dsp:sp>
    <dsp:sp modelId="{78F70BD4-BFDD-4E81-95BC-C20F10842242}">
      <dsp:nvSpPr>
        <dsp:cNvPr id="0" name=""/>
        <dsp:cNvSpPr/>
      </dsp:nvSpPr>
      <dsp:spPr>
        <a:xfrm rot="20520000">
          <a:off x="4366876" y="2425642"/>
          <a:ext cx="456511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8639"/>
              </a:moveTo>
              <a:lnTo>
                <a:pt x="456511" y="18639"/>
              </a:lnTo>
            </a:path>
          </a:pathLst>
        </a:custGeom>
        <a:noFill/>
        <a:ln w="10795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520000">
        <a:off x="4583719" y="2432869"/>
        <a:ext cx="22825" cy="22825"/>
      </dsp:txXfrm>
    </dsp:sp>
    <dsp:sp modelId="{F00472B0-5B84-418F-A0CD-93A6AFB3B189}">
      <dsp:nvSpPr>
        <dsp:cNvPr id="0" name=""/>
        <dsp:cNvSpPr/>
      </dsp:nvSpPr>
      <dsp:spPr>
        <a:xfrm>
          <a:off x="4775140" y="1382135"/>
          <a:ext cx="1515047" cy="1515047"/>
        </a:xfrm>
        <a:prstGeom prst="ellipse">
          <a:avLst/>
        </a:prstGeom>
        <a:solidFill>
          <a:schemeClr val="accent5">
            <a:shade val="80000"/>
            <a:hueOff val="-65420"/>
            <a:satOff val="-9928"/>
            <a:lumOff val="842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Традиции проведения культурных и спортивных </a:t>
          </a:r>
          <a:r>
            <a:rPr lang="ru-RU" sz="1300" kern="1200" dirty="0" smtClean="0"/>
            <a:t>мероприятий</a:t>
          </a:r>
          <a:endParaRPr lang="ru-RU" sz="1300" kern="1200" dirty="0"/>
        </a:p>
      </dsp:txBody>
      <dsp:txXfrm>
        <a:off x="4775140" y="1382135"/>
        <a:ext cx="1515047" cy="1515047"/>
      </dsp:txXfrm>
    </dsp:sp>
    <dsp:sp modelId="{BAEA72DA-3888-462F-9B27-F1AD21C433AC}">
      <dsp:nvSpPr>
        <dsp:cNvPr id="0" name=""/>
        <dsp:cNvSpPr/>
      </dsp:nvSpPr>
      <dsp:spPr>
        <a:xfrm rot="3240000">
          <a:off x="4008770" y="3527777"/>
          <a:ext cx="456511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8639"/>
              </a:moveTo>
              <a:lnTo>
                <a:pt x="456511" y="18639"/>
              </a:lnTo>
            </a:path>
          </a:pathLst>
        </a:custGeom>
        <a:noFill/>
        <a:ln w="10795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240000">
        <a:off x="4225613" y="3535004"/>
        <a:ext cx="22825" cy="22825"/>
      </dsp:txXfrm>
    </dsp:sp>
    <dsp:sp modelId="{9CCAC64A-9426-47F6-B5C9-AC042AADC175}">
      <dsp:nvSpPr>
        <dsp:cNvPr id="0" name=""/>
        <dsp:cNvSpPr/>
      </dsp:nvSpPr>
      <dsp:spPr>
        <a:xfrm>
          <a:off x="4058929" y="3586405"/>
          <a:ext cx="1515047" cy="1515047"/>
        </a:xfrm>
        <a:prstGeom prst="ellipse">
          <a:avLst/>
        </a:prstGeom>
        <a:solidFill>
          <a:schemeClr val="accent5">
            <a:shade val="80000"/>
            <a:hueOff val="-130841"/>
            <a:satOff val="-19855"/>
            <a:lumOff val="1685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Поддержка </a:t>
          </a:r>
          <a:r>
            <a:rPr lang="ru-RU" sz="1300" kern="1200" dirty="0" smtClean="0"/>
            <a:t>горожан</a:t>
          </a:r>
          <a:endParaRPr lang="ru-RU" sz="1300" kern="1200" dirty="0"/>
        </a:p>
      </dsp:txBody>
      <dsp:txXfrm>
        <a:off x="4058929" y="3586405"/>
        <a:ext cx="1515047" cy="1515047"/>
      </dsp:txXfrm>
    </dsp:sp>
    <dsp:sp modelId="{D0BD5040-8BB9-4C37-B0B6-724BDE9B1873}">
      <dsp:nvSpPr>
        <dsp:cNvPr id="0" name=""/>
        <dsp:cNvSpPr/>
      </dsp:nvSpPr>
      <dsp:spPr>
        <a:xfrm rot="7560000">
          <a:off x="2849917" y="3527777"/>
          <a:ext cx="456511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8639"/>
              </a:moveTo>
              <a:lnTo>
                <a:pt x="456511" y="18639"/>
              </a:lnTo>
            </a:path>
          </a:pathLst>
        </a:custGeom>
        <a:noFill/>
        <a:ln w="10795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560000">
        <a:off x="3066760" y="3535004"/>
        <a:ext cx="22825" cy="22825"/>
      </dsp:txXfrm>
    </dsp:sp>
    <dsp:sp modelId="{64ABBBB3-D8AF-409D-8063-62C7C315A575}">
      <dsp:nvSpPr>
        <dsp:cNvPr id="0" name=""/>
        <dsp:cNvSpPr/>
      </dsp:nvSpPr>
      <dsp:spPr>
        <a:xfrm>
          <a:off x="1741223" y="3586405"/>
          <a:ext cx="1515047" cy="1515047"/>
        </a:xfrm>
        <a:prstGeom prst="ellipse">
          <a:avLst/>
        </a:prstGeom>
        <a:solidFill>
          <a:schemeClr val="accent5">
            <a:shade val="80000"/>
            <a:hueOff val="-196261"/>
            <a:satOff val="-29783"/>
            <a:lumOff val="2528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Поддержка ФГУП «ГХК» и АО «ИСС</a:t>
          </a:r>
          <a:r>
            <a:rPr lang="ru-RU" sz="1300" kern="1200" dirty="0" smtClean="0"/>
            <a:t>»</a:t>
          </a:r>
          <a:endParaRPr lang="ru-RU" sz="1300" kern="1200" dirty="0"/>
        </a:p>
      </dsp:txBody>
      <dsp:txXfrm>
        <a:off x="1741223" y="3586405"/>
        <a:ext cx="1515047" cy="1515047"/>
      </dsp:txXfrm>
    </dsp:sp>
    <dsp:sp modelId="{088669E1-7939-4905-BCED-C8209F796E58}">
      <dsp:nvSpPr>
        <dsp:cNvPr id="0" name=""/>
        <dsp:cNvSpPr/>
      </dsp:nvSpPr>
      <dsp:spPr>
        <a:xfrm rot="11880000">
          <a:off x="2491812" y="2425642"/>
          <a:ext cx="456511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8639"/>
              </a:moveTo>
              <a:lnTo>
                <a:pt x="456511" y="18639"/>
              </a:lnTo>
            </a:path>
          </a:pathLst>
        </a:custGeom>
        <a:noFill/>
        <a:ln w="10795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880000">
        <a:off x="2708655" y="2432869"/>
        <a:ext cx="22825" cy="22825"/>
      </dsp:txXfrm>
    </dsp:sp>
    <dsp:sp modelId="{3B846FC2-081B-427F-8EBD-1DBDF1308244}">
      <dsp:nvSpPr>
        <dsp:cNvPr id="0" name=""/>
        <dsp:cNvSpPr/>
      </dsp:nvSpPr>
      <dsp:spPr>
        <a:xfrm>
          <a:off x="1025012" y="1382135"/>
          <a:ext cx="1515047" cy="1515047"/>
        </a:xfrm>
        <a:prstGeom prst="ellipse">
          <a:avLst/>
        </a:prstGeom>
        <a:solidFill>
          <a:schemeClr val="accent5">
            <a:shade val="80000"/>
            <a:hueOff val="-261682"/>
            <a:satOff val="-39711"/>
            <a:lumOff val="3371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Проект интегрирует действующие </a:t>
          </a:r>
          <a:r>
            <a:rPr lang="ru-RU" sz="1300" kern="1200" dirty="0" smtClean="0"/>
            <a:t>программы</a:t>
          </a:r>
          <a:endParaRPr lang="ru-RU" sz="1300" kern="1200" dirty="0"/>
        </a:p>
      </dsp:txBody>
      <dsp:txXfrm>
        <a:off x="1025012" y="1382135"/>
        <a:ext cx="1515047" cy="1515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AB680-87DC-49F4-B5A1-B073E5F3BB0C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1527C-0B24-495E-8918-54E136CBC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3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527C-0B24-495E-8918-54E136CBC05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23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28F1-7734-4079-9910-CAF8CB85A0CC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6D02-383F-4D4E-9E07-94ED2D719B63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EC7C-8387-4380-BDFD-F4C4C207CCAD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8A6E-CBD7-436A-A02F-D3F7FA602968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BDCB-AEB4-4791-A762-B4DC3F20C3F5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8FFD-C88F-4954-9179-A3912D0EF983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8DA7-8414-4B25-BF2A-DCA3BEFEE538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019-0AB0-403A-8015-55B90AA57AD0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93D9-F1E4-4147-B777-362A92C55589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D051-D1D5-4DD1-BE7D-6E598C7E36CA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1D5A-7290-47EF-84BE-C16DEE0C297F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B6E8DB-E533-42D0-BE66-71C5F352C4C0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78983" y="713798"/>
            <a:ext cx="459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b="1" smtClean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ОЗЕРО: </a:t>
            </a:r>
          </a:p>
          <a:p>
            <a:pPr>
              <a:spcAft>
                <a:spcPts val="0"/>
              </a:spcAft>
            </a:pPr>
            <a:r>
              <a:rPr lang="ru-RU" sz="5400" b="1" smtClean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ВОДА И ЛЁД</a:t>
            </a:r>
            <a:endParaRPr lang="ru-RU" sz="5400" b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1036" y="713798"/>
            <a:ext cx="996725" cy="1671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" y="3788126"/>
            <a:ext cx="5223912" cy="2933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7637" y="2974206"/>
            <a:ext cx="4007318" cy="22502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7524" y="2974206"/>
            <a:ext cx="2488421" cy="37472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" y="1977941"/>
            <a:ext cx="2448025" cy="17188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62"/>
          <a:stretch/>
        </p:blipFill>
        <p:spPr>
          <a:xfrm>
            <a:off x="2681637" y="1982804"/>
            <a:ext cx="2666464" cy="17129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34" b="9633"/>
          <a:stretch/>
        </p:blipFill>
        <p:spPr>
          <a:xfrm>
            <a:off x="2681636" y="125127"/>
            <a:ext cx="2664195" cy="17530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" y="125127"/>
            <a:ext cx="2462392" cy="175301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057636" y="5351646"/>
            <a:ext cx="4134363" cy="15063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55255" y="0"/>
            <a:ext cx="2398960" cy="1251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54215" y="-1"/>
            <a:ext cx="837398" cy="1251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691613" y="-1"/>
            <a:ext cx="837398" cy="125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211891" y="5545825"/>
            <a:ext cx="306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ЗАТО г. Железногорск – 2017</a:t>
            </a:r>
            <a:endParaRPr lang="ru-RU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92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предлагает проект городу и его жителям?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2698" y="1223224"/>
            <a:ext cx="2790477" cy="4662752"/>
          </a:xfrm>
        </p:spPr>
        <p:txBody>
          <a:bodyPr/>
          <a:lstStyle/>
          <a:p>
            <a:r>
              <a:rPr lang="ru-RU" dirty="0"/>
              <a:t>Обеспечить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городского </a:t>
            </a:r>
            <a:r>
              <a:rPr lang="ru-RU" dirty="0"/>
              <a:t>озера высокие стандарты экологии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благоустройства</a:t>
            </a:r>
            <a:r>
              <a:rPr lang="ru-RU" dirty="0" smtClean="0"/>
              <a:t>.</a:t>
            </a:r>
          </a:p>
          <a:p>
            <a:r>
              <a:rPr lang="ru-RU" dirty="0"/>
              <a:t>Создать на базе </a:t>
            </a:r>
            <a:r>
              <a:rPr lang="ru-RU" dirty="0" smtClean="0"/>
              <a:t>городского </a:t>
            </a:r>
            <a:r>
              <a:rPr lang="ru-RU" dirty="0"/>
              <a:t>озера новый центр городской жизни.</a:t>
            </a:r>
          </a:p>
          <a:p>
            <a:r>
              <a:rPr lang="ru-RU" dirty="0"/>
              <a:t>Возродить традиции </a:t>
            </a:r>
            <a:r>
              <a:rPr lang="ru-RU" dirty="0" err="1"/>
              <a:t>первостроителей</a:t>
            </a:r>
            <a:r>
              <a:rPr lang="ru-RU" dirty="0"/>
              <a:t>: солидарность, добровольчество, совместная забота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</a:t>
            </a:r>
            <a:r>
              <a:rPr lang="ru-RU" dirty="0"/>
              <a:t>городе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1" r="30211"/>
          <a:stretch/>
        </p:blipFill>
        <p:spPr>
          <a:xfrm>
            <a:off x="3439116" y="760651"/>
            <a:ext cx="4538889" cy="53340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8345" y="253269"/>
            <a:ext cx="519167" cy="8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13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Какие задачи решает проект?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5907" y="970990"/>
            <a:ext cx="3656794" cy="512064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800" dirty="0"/>
              <a:t>Компенсация давления города на экосистему. Сохранение озера </a:t>
            </a:r>
            <a:r>
              <a:rPr lang="ru-RU" sz="1800" dirty="0" smtClean="0"/>
              <a:t>- общая </a:t>
            </a:r>
            <a:r>
              <a:rPr lang="ru-RU" sz="1800" dirty="0"/>
              <a:t>задача муниципалитета и населения.</a:t>
            </a:r>
          </a:p>
          <a:p>
            <a:pPr lvl="0"/>
            <a:r>
              <a:rPr lang="ru-RU" sz="1800" dirty="0"/>
              <a:t>Обустройство прилегающей территории одновременно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как </a:t>
            </a:r>
            <a:r>
              <a:rPr lang="ru-RU" sz="1800" dirty="0"/>
              <a:t>парка и как площадки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для </a:t>
            </a:r>
            <a:r>
              <a:rPr lang="ru-RU" sz="1800" dirty="0"/>
              <a:t>городских культурных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/>
              <a:t>спортивных событий.</a:t>
            </a:r>
          </a:p>
          <a:p>
            <a:pPr lvl="0"/>
            <a:r>
              <a:rPr lang="ru-RU" sz="1800" dirty="0"/>
              <a:t>Создание пространства общегородской </a:t>
            </a:r>
            <a:r>
              <a:rPr lang="ru-RU" sz="1800" dirty="0" smtClean="0"/>
              <a:t>коммуникации. С</a:t>
            </a:r>
            <a:r>
              <a:rPr lang="ru-RU" sz="1800" dirty="0" smtClean="0"/>
              <a:t>обытия</a:t>
            </a:r>
            <a:r>
              <a:rPr lang="ru-RU" sz="1800" dirty="0" smtClean="0"/>
              <a:t> </a:t>
            </a:r>
            <a:r>
              <a:rPr lang="ru-RU" sz="1800" dirty="0" smtClean="0"/>
              <a:t>– </a:t>
            </a:r>
            <a:r>
              <a:rPr lang="ru-RU" sz="1800" dirty="0" smtClean="0"/>
              <a:t>еженедельно и круглый </a:t>
            </a:r>
            <a:r>
              <a:rPr lang="ru-RU" sz="1800" dirty="0"/>
              <a:t>год.</a:t>
            </a:r>
          </a:p>
          <a:p>
            <a:pPr lvl="0"/>
            <a:r>
              <a:rPr lang="ru-RU" sz="1800" dirty="0"/>
              <a:t>Сохранение городских традиций солидарности, неравнодушия, энтузиазма.</a:t>
            </a:r>
          </a:p>
          <a:p>
            <a:pPr lvl="0"/>
            <a:r>
              <a:rPr lang="ru-RU" sz="1800" dirty="0"/>
              <a:t>Объединение различных </a:t>
            </a:r>
            <a:r>
              <a:rPr lang="ru-RU" sz="1800" dirty="0" smtClean="0"/>
              <a:t>городских сообществ. 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8345" y="253269"/>
            <a:ext cx="519167" cy="870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42"/>
          <a:stretch/>
        </p:blipFill>
        <p:spPr>
          <a:xfrm>
            <a:off x="3427463" y="757226"/>
            <a:ext cx="4151382" cy="53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355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Какова аудитория проекта?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0742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8345" y="253269"/>
            <a:ext cx="519167" cy="8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56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96673" cy="4601183"/>
          </a:xfrm>
        </p:spPr>
        <p:txBody>
          <a:bodyPr/>
          <a:lstStyle/>
          <a:p>
            <a:r>
              <a:rPr lang="ru-RU" b="1" dirty="0"/>
              <a:t>Каковы составляющие проекта?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1036" y="864108"/>
            <a:ext cx="530343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Экология и </a:t>
            </a:r>
            <a:r>
              <a:rPr lang="ru-RU" sz="2400" dirty="0" smtClean="0"/>
              <a:t>благоустройство</a:t>
            </a:r>
            <a:br>
              <a:rPr lang="ru-RU" sz="2400" dirty="0" smtClean="0"/>
            </a:b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Мероприятия </a:t>
            </a:r>
            <a:r>
              <a:rPr lang="ru-RU" sz="2400" dirty="0"/>
              <a:t>культурного, воспитательного и патриотического характера. Пропаганда здорового образа жизни и семейных ценностей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Спортивные </a:t>
            </a:r>
            <a:r>
              <a:rPr lang="ru-RU" sz="2400" dirty="0"/>
              <a:t>и физкультурные мероприятия. Соревнования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Площадка </a:t>
            </a:r>
            <a:r>
              <a:rPr lang="ru-RU" sz="2400" dirty="0"/>
              <a:t>общегородской коммуникации.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8345" y="253269"/>
            <a:ext cx="519167" cy="870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3615" y="923188"/>
            <a:ext cx="810607" cy="7620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3054" y="2016813"/>
            <a:ext cx="1584960" cy="957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7436" y="3686476"/>
            <a:ext cx="951679" cy="839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0732" y="4683012"/>
            <a:ext cx="1085088" cy="9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896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Какие ресурсы помогают реализации?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7466960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8345" y="253269"/>
            <a:ext cx="519167" cy="8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063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Каковы результаты проекта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864108"/>
            <a:ext cx="6949528" cy="115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Создана необходимая инфраструктура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для </a:t>
            </a:r>
            <a:r>
              <a:rPr lang="ru-RU" sz="2400" b="1" dirty="0"/>
              <a:t>активного досуга,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культурных </a:t>
            </a:r>
            <a:r>
              <a:rPr lang="ru-RU" sz="2400" b="1" dirty="0"/>
              <a:t>и спортивных </a:t>
            </a:r>
            <a:r>
              <a:rPr lang="ru-RU" sz="2400" b="1" dirty="0" smtClean="0"/>
              <a:t>мероприятий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427534" y="2441052"/>
            <a:ext cx="2108020" cy="995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0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50 %</a:t>
            </a:r>
            <a:r>
              <a:rPr lang="ru-RU" sz="6000" dirty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endParaRPr lang="ru-RU" sz="6000" b="1" dirty="0" smtClean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535554" y="2495035"/>
            <a:ext cx="4427621" cy="767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респондентов удовлетворены уровнем благоустройства и экологической </a:t>
            </a:r>
            <a:r>
              <a:rPr lang="ru-RU" sz="1800" dirty="0" smtClean="0"/>
              <a:t>ситуацией</a:t>
            </a:r>
            <a:endParaRPr lang="ru-RU" sz="1800" dirty="0" smtClean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427534" y="3515313"/>
            <a:ext cx="2108020" cy="995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0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40 </a:t>
            </a:r>
            <a:r>
              <a:rPr lang="ru-RU" sz="60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%</a:t>
            </a:r>
            <a:r>
              <a:rPr lang="ru-RU" sz="6000" dirty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endParaRPr lang="ru-RU" sz="6000" b="1" dirty="0" smtClean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535554" y="3688569"/>
            <a:ext cx="4427621" cy="767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респондентов считают озеро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актуальным </a:t>
            </a:r>
            <a:r>
              <a:rPr lang="ru-RU" sz="1800" dirty="0"/>
              <a:t>центром городской </a:t>
            </a:r>
            <a:r>
              <a:rPr lang="ru-RU" sz="1800" dirty="0" smtClean="0"/>
              <a:t>жизни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650029" y="5030243"/>
            <a:ext cx="5956434" cy="119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На территории озера круглый год </a:t>
            </a:r>
            <a:r>
              <a:rPr lang="ru-RU" sz="2400" b="1" dirty="0" smtClean="0">
                <a:solidFill>
                  <a:schemeClr val="accent1"/>
                </a:solidFill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еженедельно </a:t>
            </a:r>
            <a:r>
              <a:rPr lang="ru-RU" sz="2400" b="1" dirty="0">
                <a:solidFill>
                  <a:schemeClr val="accent1"/>
                </a:solidFill>
              </a:rPr>
              <a:t>проходят культурные, спортивные, коммуникационные, экологические мероприятия общегородского </a:t>
            </a:r>
            <a:r>
              <a:rPr lang="ru-RU" sz="2400" b="1" dirty="0" smtClean="0">
                <a:solidFill>
                  <a:schemeClr val="accent1"/>
                </a:solidFill>
              </a:rPr>
              <a:t>значения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5" name="Капля 14"/>
          <p:cNvSpPr/>
          <p:nvPr/>
        </p:nvSpPr>
        <p:spPr>
          <a:xfrm>
            <a:off x="4456409" y="5101388"/>
            <a:ext cx="1039617" cy="103961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867" y="5330483"/>
            <a:ext cx="552450" cy="5429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8345" y="253269"/>
            <a:ext cx="519167" cy="8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879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Команда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2084" y="864107"/>
            <a:ext cx="3907857" cy="5238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i="1" dirty="0"/>
              <a:t>На фото </a:t>
            </a:r>
            <a:r>
              <a:rPr lang="ru-RU" sz="1600" i="1" dirty="0" smtClean="0"/>
              <a:t>слева направо:</a:t>
            </a:r>
            <a:endParaRPr lang="ru-RU" sz="1600" i="1" dirty="0"/>
          </a:p>
          <a:p>
            <a:r>
              <a:rPr lang="ru-RU" sz="1600" b="1" dirty="0" smtClean="0"/>
              <a:t>Шевченко А. В.</a:t>
            </a:r>
            <a:r>
              <a:rPr lang="ru-RU" sz="1600" dirty="0" smtClean="0"/>
              <a:t>, заместитель Главы Администрации ЗАТО г. </a:t>
            </a:r>
            <a:r>
              <a:rPr lang="ru-RU" sz="1600" dirty="0" smtClean="0"/>
              <a:t>Железногорск;</a:t>
            </a:r>
            <a:endParaRPr lang="ru-RU" sz="1600" dirty="0" smtClean="0"/>
          </a:p>
          <a:p>
            <a:r>
              <a:rPr lang="ru-RU" sz="1600" b="1" dirty="0" smtClean="0"/>
              <a:t>Андросова Е. В., </a:t>
            </a:r>
            <a:r>
              <a:rPr lang="ru-RU" sz="1600" dirty="0" smtClean="0"/>
              <a:t>руководитель управления делами Администрации ЗАТО г. Железногорск;</a:t>
            </a:r>
          </a:p>
          <a:p>
            <a:r>
              <a:rPr lang="ru-RU" sz="1600" b="1" dirty="0" smtClean="0"/>
              <a:t>Томилова К. А., </a:t>
            </a:r>
            <a:r>
              <a:rPr lang="ru-RU" sz="1600" dirty="0" smtClean="0"/>
              <a:t>главный специалист </a:t>
            </a:r>
            <a:br>
              <a:rPr lang="ru-RU" sz="1600" dirty="0" smtClean="0"/>
            </a:br>
            <a:r>
              <a:rPr lang="ru-RU" sz="1600" dirty="0" smtClean="0"/>
              <a:t>по молодежной политике и работе с общественными организациями Администрации ЗАТО г. Железногорск;</a:t>
            </a:r>
            <a:r>
              <a:rPr lang="ru-RU" sz="1600" b="1" dirty="0" smtClean="0"/>
              <a:t> </a:t>
            </a:r>
          </a:p>
          <a:p>
            <a:r>
              <a:rPr lang="ru-RU" sz="1600" b="1" dirty="0" smtClean="0"/>
              <a:t>Горбунова Я. И., </a:t>
            </a:r>
            <a:r>
              <a:rPr lang="ru-RU" sz="1600" dirty="0" smtClean="0"/>
              <a:t>руководитель Городского ресурсного центра;</a:t>
            </a:r>
          </a:p>
          <a:p>
            <a:r>
              <a:rPr lang="ru-RU" sz="1600" b="1" dirty="0" err="1" smtClean="0"/>
              <a:t>Афонин</a:t>
            </a:r>
            <a:r>
              <a:rPr lang="ru-RU" sz="1600" b="1" dirty="0" smtClean="0"/>
              <a:t> </a:t>
            </a:r>
            <a:r>
              <a:rPr lang="ru-RU" sz="1600" b="1" dirty="0" smtClean="0"/>
              <a:t>С. Н., </a:t>
            </a:r>
            <a:r>
              <a:rPr lang="ru-RU" sz="1600" dirty="0" smtClean="0"/>
              <a:t>руководитель МКУ «Управление физической культуры </a:t>
            </a:r>
            <a:br>
              <a:rPr lang="ru-RU" sz="1600" dirty="0" smtClean="0"/>
            </a:br>
            <a:r>
              <a:rPr lang="ru-RU" sz="1600" dirty="0" smtClean="0"/>
              <a:t>и спорта</a:t>
            </a:r>
            <a:r>
              <a:rPr lang="ru-RU" sz="1600" dirty="0" smtClean="0"/>
              <a:t>»</a:t>
            </a:r>
            <a:endParaRPr lang="ru-RU" sz="1600" dirty="0" smtClean="0"/>
          </a:p>
          <a:p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9848" y="1209956"/>
            <a:ext cx="4842719" cy="4428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8345" y="253269"/>
            <a:ext cx="519167" cy="8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9138693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123</TotalTime>
  <Words>169</Words>
  <Application>Microsoft Office PowerPoint</Application>
  <PresentationFormat>Произвольный</PresentationFormat>
  <Paragraphs>50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Рама</vt:lpstr>
      <vt:lpstr>Слайд 1</vt:lpstr>
      <vt:lpstr>Что предлагает проект городу и его жителям?</vt:lpstr>
      <vt:lpstr>Какие задачи решает проект?</vt:lpstr>
      <vt:lpstr>Какова аудитория проекта?</vt:lpstr>
      <vt:lpstr>Каковы составляющие проекта?</vt:lpstr>
      <vt:lpstr>Какие ресурсы помогают реализации?</vt:lpstr>
      <vt:lpstr>Каковы результаты проекта?</vt:lpstr>
      <vt:lpstr>Команда проекта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Андросова</cp:lastModifiedBy>
  <cp:revision>17</cp:revision>
  <dcterms:created xsi:type="dcterms:W3CDTF">2017-09-08T05:36:52Z</dcterms:created>
  <dcterms:modified xsi:type="dcterms:W3CDTF">2017-09-09T04:35:43Z</dcterms:modified>
</cp:coreProperties>
</file>